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42" r:id="rId3"/>
    <p:sldId id="343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6200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Algae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773668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7030A0"/>
                </a:solidFill>
              </a:rPr>
              <a:t>Alternation </a:t>
            </a:r>
            <a:r>
              <a:rPr lang="en-US" sz="4000" b="1" i="1" dirty="0" smtClean="0">
                <a:solidFill>
                  <a:srgbClr val="7030A0"/>
                </a:solidFill>
              </a:rPr>
              <a:t>of </a:t>
            </a:r>
            <a:r>
              <a:rPr lang="en-US" sz="4000" b="1" i="1" dirty="0" smtClean="0">
                <a:solidFill>
                  <a:srgbClr val="7030A0"/>
                </a:solidFill>
              </a:rPr>
              <a:t>Generation</a:t>
            </a:r>
            <a:endParaRPr lang="en-IN" sz="4000" b="1" i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5562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Dr. </a:t>
            </a:r>
            <a:r>
              <a:rPr lang="en-US" sz="2400" b="1" dirty="0" err="1" smtClean="0">
                <a:solidFill>
                  <a:srgbClr val="FF0000"/>
                </a:solidFill>
              </a:rPr>
              <a:t>Trilok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Kumar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6019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Assistant Professor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6396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Govt. Digvijay Autonomous PG College, Rajnandgaon, C.G.</a:t>
            </a:r>
            <a:endParaRPr lang="en-IN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5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9" t="23104" r="54440" b="23164"/>
          <a:stretch/>
        </p:blipFill>
        <p:spPr bwMode="auto">
          <a:xfrm>
            <a:off x="501555" y="228599"/>
            <a:ext cx="8413845" cy="6019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590800" y="6324600"/>
            <a:ext cx="4305987" cy="584775"/>
            <a:chOff x="2590800" y="6324600"/>
            <a:chExt cx="4305987" cy="584775"/>
          </a:xfrm>
        </p:grpSpPr>
        <p:sp>
          <p:nvSpPr>
            <p:cNvPr id="3" name="TextBox 2"/>
            <p:cNvSpPr txBox="1"/>
            <p:nvPr/>
          </p:nvSpPr>
          <p:spPr>
            <a:xfrm>
              <a:off x="2590800" y="6324600"/>
              <a:ext cx="43059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/>
                <a:t>2n		n    		2n</a:t>
              </a:r>
              <a:endParaRPr lang="en-IN" sz="3200" b="1" dirty="0"/>
            </a:p>
          </p:txBody>
        </p:sp>
        <p:sp>
          <p:nvSpPr>
            <p:cNvPr id="4" name="Right Arrow 3"/>
            <p:cNvSpPr/>
            <p:nvPr/>
          </p:nvSpPr>
          <p:spPr>
            <a:xfrm>
              <a:off x="3138086" y="6597315"/>
              <a:ext cx="1066800" cy="13998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Right Arrow 4"/>
            <p:cNvSpPr/>
            <p:nvPr/>
          </p:nvSpPr>
          <p:spPr>
            <a:xfrm>
              <a:off x="4966886" y="6581274"/>
              <a:ext cx="1066800" cy="13998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951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0"/>
            <a:ext cx="8763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</a:rPr>
              <a:t>4-Haplobiontic Life Cycle-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This </a:t>
            </a:r>
            <a:r>
              <a:rPr lang="en-US" b="1" dirty="0">
                <a:solidFill>
                  <a:srgbClr val="FF0000"/>
                </a:solidFill>
              </a:rPr>
              <a:t>is either diphasic or </a:t>
            </a:r>
            <a:r>
              <a:rPr lang="en-US" b="1" dirty="0" err="1">
                <a:solidFill>
                  <a:srgbClr val="FF0000"/>
                </a:solidFill>
              </a:rPr>
              <a:t>triphasic</a:t>
            </a:r>
            <a:r>
              <a:rPr lang="en-US" b="1" dirty="0">
                <a:solidFill>
                  <a:srgbClr val="FF0000"/>
                </a:solidFill>
              </a:rPr>
              <a:t> life cycle.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en-US" b="1" dirty="0" smtClean="0"/>
              <a:t>In </a:t>
            </a:r>
            <a:r>
              <a:rPr lang="en-US" b="1" i="1" dirty="0" err="1"/>
              <a:t>Nemalion</a:t>
            </a:r>
            <a:r>
              <a:rPr lang="en-US" b="1" dirty="0"/>
              <a:t> a red alga exhibits </a:t>
            </a:r>
            <a:r>
              <a:rPr lang="en-US" b="1" dirty="0">
                <a:solidFill>
                  <a:srgbClr val="7030A0"/>
                </a:solidFill>
              </a:rPr>
              <a:t>two haploid phases and a diploid zygote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Hence</a:t>
            </a:r>
            <a:r>
              <a:rPr lang="en-US" b="1" dirty="0"/>
              <a:t>, this type of </a:t>
            </a:r>
            <a:r>
              <a:rPr lang="en-US" b="1" dirty="0" err="1"/>
              <a:t>haplobiontic</a:t>
            </a:r>
            <a:r>
              <a:rPr lang="en-US" b="1" dirty="0"/>
              <a:t> is </a:t>
            </a:r>
            <a:r>
              <a:rPr lang="en-US" b="1" dirty="0">
                <a:solidFill>
                  <a:srgbClr val="FF0000"/>
                </a:solidFill>
              </a:rPr>
              <a:t>diphasic</a:t>
            </a:r>
            <a:r>
              <a:rPr lang="en-US" b="1" dirty="0"/>
              <a:t> as it consists of two haploid </a:t>
            </a:r>
            <a:r>
              <a:rPr lang="en-US" b="1" dirty="0" err="1"/>
              <a:t>thallus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It </a:t>
            </a:r>
            <a:r>
              <a:rPr lang="en-US" b="1" dirty="0"/>
              <a:t>is also be called </a:t>
            </a:r>
            <a:r>
              <a:rPr lang="en-US" b="1" dirty="0">
                <a:solidFill>
                  <a:srgbClr val="FF0000"/>
                </a:solidFill>
              </a:rPr>
              <a:t>as </a:t>
            </a:r>
            <a:r>
              <a:rPr lang="en-US" b="1" dirty="0" err="1">
                <a:solidFill>
                  <a:srgbClr val="FF0000"/>
                </a:solidFill>
              </a:rPr>
              <a:t>haplo-haplontic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In </a:t>
            </a:r>
            <a:r>
              <a:rPr lang="en-US" b="1" i="1" dirty="0" err="1"/>
              <a:t>Nemalion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dominant phase is a gametophyte </a:t>
            </a:r>
            <a:r>
              <a:rPr lang="en-US" b="1" dirty="0"/>
              <a:t>that produces gametes.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Zygote </a:t>
            </a:r>
            <a:r>
              <a:rPr lang="en-US" b="1" dirty="0"/>
              <a:t>is formed after </a:t>
            </a:r>
            <a:r>
              <a:rPr lang="en-US" b="1" dirty="0" err="1"/>
              <a:t>gametic</a:t>
            </a:r>
            <a:r>
              <a:rPr lang="en-US" b="1" dirty="0"/>
              <a:t> union that develops into </a:t>
            </a:r>
            <a:r>
              <a:rPr lang="en-US" b="1" dirty="0" err="1">
                <a:solidFill>
                  <a:srgbClr val="7030A0"/>
                </a:solidFill>
              </a:rPr>
              <a:t>carposporophyte</a:t>
            </a:r>
            <a:r>
              <a:rPr lang="en-US" b="1" dirty="0"/>
              <a:t> after meiosis.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err="1" smtClean="0"/>
              <a:t>Carposporophyte</a:t>
            </a:r>
            <a:r>
              <a:rPr lang="en-US" b="1" dirty="0" smtClean="0"/>
              <a:t> </a:t>
            </a:r>
            <a:r>
              <a:rPr lang="en-US" b="1" dirty="0"/>
              <a:t>produces </a:t>
            </a:r>
            <a:r>
              <a:rPr lang="en-US" b="1" dirty="0">
                <a:solidFill>
                  <a:srgbClr val="7030A0"/>
                </a:solidFill>
              </a:rPr>
              <a:t>carpospores</a:t>
            </a:r>
            <a:r>
              <a:rPr lang="en-US" b="1" dirty="0"/>
              <a:t> that ultimately germinate into </a:t>
            </a:r>
            <a:r>
              <a:rPr lang="en-US" b="1" dirty="0">
                <a:solidFill>
                  <a:srgbClr val="7030A0"/>
                </a:solidFill>
              </a:rPr>
              <a:t>main </a:t>
            </a:r>
            <a:r>
              <a:rPr lang="en-US" b="1" dirty="0" err="1">
                <a:solidFill>
                  <a:srgbClr val="7030A0"/>
                </a:solidFill>
              </a:rPr>
              <a:t>gametophytic</a:t>
            </a:r>
            <a:r>
              <a:rPr lang="en-US" b="1" dirty="0">
                <a:solidFill>
                  <a:srgbClr val="7030A0"/>
                </a:solidFill>
              </a:rPr>
              <a:t> plant body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i="1" dirty="0" err="1" smtClean="0"/>
              <a:t>Batrachospermum</a:t>
            </a:r>
            <a:r>
              <a:rPr lang="en-US" b="1" i="1" dirty="0" smtClean="0"/>
              <a:t> </a:t>
            </a:r>
            <a:r>
              <a:rPr lang="en-US" b="1" i="1" dirty="0"/>
              <a:t>(</a:t>
            </a:r>
            <a:r>
              <a:rPr lang="en-US" b="1" dirty="0"/>
              <a:t>red alga) do exhibit </a:t>
            </a:r>
            <a:r>
              <a:rPr lang="en-US" b="1" dirty="0" err="1">
                <a:solidFill>
                  <a:srgbClr val="7030A0"/>
                </a:solidFill>
              </a:rPr>
              <a:t>haplobiontic</a:t>
            </a:r>
            <a:r>
              <a:rPr lang="en-US" b="1" dirty="0">
                <a:solidFill>
                  <a:srgbClr val="7030A0"/>
                </a:solidFill>
              </a:rPr>
              <a:t> life cycle</a:t>
            </a:r>
            <a:r>
              <a:rPr lang="en-US" b="1" dirty="0"/>
              <a:t> but it is </a:t>
            </a:r>
            <a:r>
              <a:rPr lang="en-US" b="1" dirty="0" err="1">
                <a:solidFill>
                  <a:srgbClr val="FF0000"/>
                </a:solidFill>
              </a:rPr>
              <a:t>triphasic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as it consists of </a:t>
            </a:r>
            <a:r>
              <a:rPr lang="en-US" b="1" dirty="0">
                <a:solidFill>
                  <a:srgbClr val="7030A0"/>
                </a:solidFill>
              </a:rPr>
              <a:t>three prominent haploid phases (main gametophyte, </a:t>
            </a:r>
            <a:r>
              <a:rPr lang="en-US" b="1" dirty="0" err="1">
                <a:solidFill>
                  <a:srgbClr val="7030A0"/>
                </a:solidFill>
              </a:rPr>
              <a:t>carposporophyte</a:t>
            </a:r>
            <a:r>
              <a:rPr lang="en-US" b="1" dirty="0">
                <a:solidFill>
                  <a:srgbClr val="7030A0"/>
                </a:solidFill>
              </a:rPr>
              <a:t> and </a:t>
            </a:r>
            <a:r>
              <a:rPr lang="en-US" b="1" dirty="0" err="1">
                <a:solidFill>
                  <a:srgbClr val="7030A0"/>
                </a:solidFill>
              </a:rPr>
              <a:t>chatransia</a:t>
            </a:r>
            <a:r>
              <a:rPr lang="en-US" b="1" dirty="0">
                <a:solidFill>
                  <a:srgbClr val="7030A0"/>
                </a:solidFill>
              </a:rPr>
              <a:t> phase)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Therefore</a:t>
            </a:r>
            <a:r>
              <a:rPr lang="en-US" b="1" dirty="0"/>
              <a:t>, this life cycle may be called as </a:t>
            </a:r>
            <a:r>
              <a:rPr lang="en-US" b="1" dirty="0" err="1">
                <a:solidFill>
                  <a:srgbClr val="FF0000"/>
                </a:solidFill>
              </a:rPr>
              <a:t>haplo-haplo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haplontic</a:t>
            </a:r>
            <a:r>
              <a:rPr lang="en-US" b="1" dirty="0">
                <a:solidFill>
                  <a:srgbClr val="FF0000"/>
                </a:solidFill>
              </a:rPr>
              <a:t> life cycle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Zygote </a:t>
            </a:r>
            <a:r>
              <a:rPr lang="en-US" b="1" dirty="0"/>
              <a:t>is the only diploid phase.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The </a:t>
            </a:r>
            <a:r>
              <a:rPr lang="en-US" b="1" dirty="0"/>
              <a:t>main plant body which is gametophyte produces gametes.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/>
              <a:t>These </a:t>
            </a:r>
            <a:r>
              <a:rPr lang="en-US" b="1" dirty="0"/>
              <a:t>gametes fuse to form zygote that undergoes meiosis and develops into </a:t>
            </a:r>
            <a:r>
              <a:rPr lang="en-US" b="1" dirty="0" err="1"/>
              <a:t>carposporophyte</a:t>
            </a:r>
            <a:r>
              <a:rPr lang="en-US" b="1" dirty="0"/>
              <a:t>. </a:t>
            </a:r>
            <a:endParaRPr lang="en-US" b="1" dirty="0" smtClean="0"/>
          </a:p>
          <a:p>
            <a:pPr algn="just">
              <a:spcBef>
                <a:spcPts val="600"/>
              </a:spcBef>
            </a:pPr>
            <a:r>
              <a:rPr lang="en-US" b="1" dirty="0" smtClean="0">
                <a:solidFill>
                  <a:srgbClr val="7030A0"/>
                </a:solidFill>
              </a:rPr>
              <a:t>Carpospores</a:t>
            </a:r>
            <a:r>
              <a:rPr lang="en-US" b="1" dirty="0" smtClean="0"/>
              <a:t> </a:t>
            </a:r>
            <a:r>
              <a:rPr lang="en-US" b="1" dirty="0"/>
              <a:t>of </a:t>
            </a:r>
            <a:r>
              <a:rPr lang="en-US" b="1" dirty="0" err="1" smtClean="0"/>
              <a:t>carposporophyte</a:t>
            </a:r>
            <a:r>
              <a:rPr lang="en-US" b="1" dirty="0" smtClean="0"/>
              <a:t> </a:t>
            </a:r>
            <a:r>
              <a:rPr lang="en-US" b="1" dirty="0"/>
              <a:t>germinates to form </a:t>
            </a:r>
            <a:r>
              <a:rPr lang="en-US" b="1" dirty="0" err="1">
                <a:solidFill>
                  <a:srgbClr val="7030A0"/>
                </a:solidFill>
              </a:rPr>
              <a:t>chatransia</a:t>
            </a:r>
            <a:r>
              <a:rPr lang="en-US" b="1" dirty="0">
                <a:solidFill>
                  <a:srgbClr val="7030A0"/>
                </a:solidFill>
              </a:rPr>
              <a:t> stage</a:t>
            </a:r>
            <a:r>
              <a:rPr lang="en-US" b="1" dirty="0"/>
              <a:t>. </a:t>
            </a:r>
            <a:r>
              <a:rPr lang="en-US" b="1" dirty="0" err="1"/>
              <a:t>Chatransia</a:t>
            </a:r>
            <a:r>
              <a:rPr lang="en-US" b="1" dirty="0"/>
              <a:t> stage then develops into </a:t>
            </a:r>
            <a:r>
              <a:rPr lang="en-US" b="1" dirty="0">
                <a:solidFill>
                  <a:srgbClr val="7030A0"/>
                </a:solidFill>
              </a:rPr>
              <a:t>normal gametophyte</a:t>
            </a:r>
            <a:r>
              <a:rPr lang="en-US" b="1" dirty="0"/>
              <a:t>.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4556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4" t="19656" r="54741" b="29034"/>
          <a:stretch/>
        </p:blipFill>
        <p:spPr bwMode="auto">
          <a:xfrm>
            <a:off x="126124" y="152400"/>
            <a:ext cx="8721828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3204835" y="5943600"/>
            <a:ext cx="3464410" cy="461665"/>
            <a:chOff x="1828800" y="6400800"/>
            <a:chExt cx="3464410" cy="461665"/>
          </a:xfrm>
        </p:grpSpPr>
        <p:sp>
          <p:nvSpPr>
            <p:cNvPr id="3" name="TextBox 2"/>
            <p:cNvSpPr txBox="1"/>
            <p:nvPr/>
          </p:nvSpPr>
          <p:spPr>
            <a:xfrm>
              <a:off x="1828800" y="6400800"/>
              <a:ext cx="34644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                   </a:t>
              </a:r>
              <a:r>
                <a:rPr lang="en-US" sz="2400" b="1" dirty="0" err="1" smtClean="0"/>
                <a:t>n</a:t>
              </a:r>
              <a:r>
                <a:rPr lang="en-US" sz="2400" b="1" dirty="0" smtClean="0"/>
                <a:t>		     n</a:t>
              </a:r>
              <a:endParaRPr lang="en-IN" sz="2400" b="1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2209800" y="6629400"/>
              <a:ext cx="685800" cy="22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V="1">
              <a:off x="3657600" y="6629400"/>
              <a:ext cx="685800" cy="22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848600" y="3591580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2n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6405265"/>
            <a:ext cx="5681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Gamentophyte</a:t>
            </a:r>
            <a:r>
              <a:rPr lang="en-US" b="1" dirty="0" smtClean="0"/>
              <a:t>          </a:t>
            </a:r>
            <a:r>
              <a:rPr lang="en-US" b="1" dirty="0" err="1" smtClean="0"/>
              <a:t>Carposporophyte</a:t>
            </a:r>
            <a:r>
              <a:rPr lang="en-US" b="1" dirty="0" smtClean="0"/>
              <a:t>      </a:t>
            </a:r>
            <a:r>
              <a:rPr lang="en-US" b="1" dirty="0" err="1" smtClean="0"/>
              <a:t>Chatransia</a:t>
            </a:r>
            <a:r>
              <a:rPr lang="en-US" b="1" dirty="0" smtClean="0"/>
              <a:t> stage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95774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6868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FF0000"/>
                </a:solidFill>
              </a:rPr>
              <a:t>5-Diplobiontic Life Cycle-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b="1" dirty="0" smtClean="0"/>
              <a:t>It </a:t>
            </a:r>
            <a:r>
              <a:rPr lang="en-US" sz="2400" b="1" dirty="0"/>
              <a:t>is also </a:t>
            </a:r>
            <a:r>
              <a:rPr lang="en-US" sz="2400" b="1" dirty="0">
                <a:solidFill>
                  <a:srgbClr val="7030A0"/>
                </a:solidFill>
              </a:rPr>
              <a:t>a </a:t>
            </a:r>
            <a:r>
              <a:rPr lang="en-US" sz="2400" b="1" dirty="0" err="1">
                <a:solidFill>
                  <a:srgbClr val="7030A0"/>
                </a:solidFill>
              </a:rPr>
              <a:t>triphasic</a:t>
            </a:r>
            <a:r>
              <a:rPr lang="en-US" sz="2400" b="1" dirty="0">
                <a:solidFill>
                  <a:srgbClr val="7030A0"/>
                </a:solidFill>
              </a:rPr>
              <a:t> life cycle</a:t>
            </a:r>
            <a:r>
              <a:rPr lang="en-US" sz="2400" b="1" dirty="0"/>
              <a:t> also called as </a:t>
            </a:r>
            <a:r>
              <a:rPr lang="en-US" sz="2400" b="1" dirty="0" err="1">
                <a:solidFill>
                  <a:srgbClr val="7030A0"/>
                </a:solidFill>
              </a:rPr>
              <a:t>diplodiplohaplontic</a:t>
            </a:r>
            <a:r>
              <a:rPr lang="en-US" sz="2400" b="1" dirty="0">
                <a:solidFill>
                  <a:srgbClr val="7030A0"/>
                </a:solidFill>
              </a:rPr>
              <a:t> life cycle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spcBef>
                <a:spcPts val="600"/>
              </a:spcBef>
            </a:pPr>
            <a:r>
              <a:rPr lang="en-US" sz="2400" b="1" dirty="0" smtClean="0"/>
              <a:t>This </a:t>
            </a:r>
            <a:r>
              <a:rPr lang="en-US" sz="2400" b="1" dirty="0"/>
              <a:t>life cycle consists </a:t>
            </a:r>
            <a:r>
              <a:rPr lang="en-US" sz="2400" b="1" dirty="0">
                <a:solidFill>
                  <a:srgbClr val="FF0000"/>
                </a:solidFill>
              </a:rPr>
              <a:t>three phases</a:t>
            </a:r>
            <a:r>
              <a:rPr lang="en-US" sz="2400" b="1" dirty="0"/>
              <a:t> of which </a:t>
            </a:r>
            <a:r>
              <a:rPr lang="en-US" sz="2400" b="1" dirty="0">
                <a:solidFill>
                  <a:srgbClr val="FF0000"/>
                </a:solidFill>
              </a:rPr>
              <a:t>two phases are diploid and one is haploid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spcBef>
                <a:spcPts val="600"/>
              </a:spcBef>
            </a:pPr>
            <a:r>
              <a:rPr lang="en-US" sz="2400" b="1" dirty="0" smtClean="0"/>
              <a:t>The </a:t>
            </a:r>
            <a:r>
              <a:rPr lang="en-US" sz="2400" b="1" dirty="0"/>
              <a:t>main plant body is gametophyte that produces </a:t>
            </a:r>
            <a:r>
              <a:rPr lang="en-US" sz="2400" b="1" dirty="0" smtClean="0"/>
              <a:t>gametes.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Zygote </a:t>
            </a:r>
            <a:r>
              <a:rPr lang="en-US" sz="2400" b="1" dirty="0"/>
              <a:t>is formed by </a:t>
            </a:r>
            <a:r>
              <a:rPr lang="en-US" sz="2400" b="1" dirty="0" err="1"/>
              <a:t>syngamy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spcBef>
                <a:spcPts val="600"/>
              </a:spcBef>
            </a:pPr>
            <a:r>
              <a:rPr lang="en-US" sz="2400" b="1" dirty="0" smtClean="0"/>
              <a:t>In </a:t>
            </a:r>
            <a:r>
              <a:rPr lang="en-US" sz="2400" b="1" dirty="0"/>
              <a:t>this life cycle, zygote differentiates into </a:t>
            </a:r>
            <a:r>
              <a:rPr lang="en-US" sz="2400" b="1" dirty="0">
                <a:solidFill>
                  <a:srgbClr val="7030A0"/>
                </a:solidFill>
              </a:rPr>
              <a:t>diploid </a:t>
            </a:r>
            <a:r>
              <a:rPr lang="en-US" sz="2400" b="1" dirty="0" err="1" smtClean="0">
                <a:solidFill>
                  <a:srgbClr val="7030A0"/>
                </a:solidFill>
              </a:rPr>
              <a:t>carposporophyte</a:t>
            </a:r>
            <a:r>
              <a:rPr lang="en-US" sz="2400" b="1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Diploid </a:t>
            </a:r>
            <a:r>
              <a:rPr lang="en-US" sz="2400" b="1" dirty="0" err="1"/>
              <a:t>carposporangia</a:t>
            </a:r>
            <a:r>
              <a:rPr lang="en-US" sz="2400" b="1" dirty="0"/>
              <a:t> develops in </a:t>
            </a:r>
            <a:r>
              <a:rPr lang="en-US" sz="2400" b="1" dirty="0" err="1"/>
              <a:t>carposporophyte</a:t>
            </a:r>
            <a:r>
              <a:rPr lang="en-US" sz="2400" b="1" dirty="0"/>
              <a:t> and </a:t>
            </a:r>
            <a:r>
              <a:rPr lang="en-US" sz="2400" b="1" dirty="0">
                <a:solidFill>
                  <a:srgbClr val="7030A0"/>
                </a:solidFill>
              </a:rPr>
              <a:t>diploid carpospores</a:t>
            </a:r>
            <a:r>
              <a:rPr lang="en-US" sz="2400" b="1" dirty="0"/>
              <a:t> are produced within </a:t>
            </a:r>
            <a:r>
              <a:rPr lang="en-US" sz="2400" b="1" dirty="0" err="1"/>
              <a:t>carposporangia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spcBef>
                <a:spcPts val="600"/>
              </a:spcBef>
            </a:pPr>
            <a:r>
              <a:rPr lang="en-US" sz="2400" b="1" dirty="0" smtClean="0"/>
              <a:t>On </a:t>
            </a:r>
            <a:r>
              <a:rPr lang="en-US" sz="2400" b="1" dirty="0"/>
              <a:t>liberation, carpospores develops </a:t>
            </a:r>
            <a:r>
              <a:rPr lang="en-US" sz="2400" b="1" dirty="0">
                <a:solidFill>
                  <a:srgbClr val="7030A0"/>
                </a:solidFill>
              </a:rPr>
              <a:t>into diploid </a:t>
            </a:r>
            <a:r>
              <a:rPr lang="en-US" sz="2400" b="1" dirty="0" err="1" smtClean="0">
                <a:solidFill>
                  <a:srgbClr val="7030A0"/>
                </a:solidFill>
              </a:rPr>
              <a:t>tetrasporophyte</a:t>
            </a:r>
            <a:r>
              <a:rPr lang="en-US" sz="2400" b="1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err="1" smtClean="0">
                <a:solidFill>
                  <a:srgbClr val="7030A0"/>
                </a:solidFill>
              </a:rPr>
              <a:t>Tetraspores</a:t>
            </a:r>
            <a:r>
              <a:rPr lang="en-US" sz="2400" b="1" dirty="0"/>
              <a:t> </a:t>
            </a:r>
            <a:r>
              <a:rPr lang="en-US" sz="2400" b="1" dirty="0" smtClean="0"/>
              <a:t>(n) are </a:t>
            </a:r>
            <a:r>
              <a:rPr lang="en-US" sz="2400" b="1" dirty="0"/>
              <a:t>produced after meiosis inside </a:t>
            </a:r>
            <a:r>
              <a:rPr lang="en-US" sz="2400" b="1" dirty="0" err="1" smtClean="0"/>
              <a:t>tetrasporangia</a:t>
            </a:r>
            <a:r>
              <a:rPr lang="en-US" sz="2400" b="1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err="1" smtClean="0"/>
              <a:t>Tetraspores</a:t>
            </a:r>
            <a:r>
              <a:rPr lang="en-US" sz="2400" b="1" dirty="0" smtClean="0"/>
              <a:t> (n) </a:t>
            </a:r>
            <a:r>
              <a:rPr lang="en-US" sz="2400" b="1" dirty="0" err="1" smtClean="0"/>
              <a:t>finnaly</a:t>
            </a:r>
            <a:r>
              <a:rPr lang="en-US" sz="2400" b="1" dirty="0" smtClean="0"/>
              <a:t> </a:t>
            </a:r>
            <a:r>
              <a:rPr lang="en-US" sz="2400" b="1" dirty="0"/>
              <a:t>develops into </a:t>
            </a:r>
            <a:r>
              <a:rPr lang="en-US" sz="2400" b="1" dirty="0">
                <a:solidFill>
                  <a:srgbClr val="7030A0"/>
                </a:solidFill>
              </a:rPr>
              <a:t>main </a:t>
            </a:r>
            <a:r>
              <a:rPr lang="en-US" sz="2400" b="1" dirty="0" err="1">
                <a:solidFill>
                  <a:srgbClr val="7030A0"/>
                </a:solidFill>
              </a:rPr>
              <a:t>gametophytic</a:t>
            </a:r>
            <a:r>
              <a:rPr lang="en-US" sz="2400" b="1" dirty="0">
                <a:solidFill>
                  <a:srgbClr val="7030A0"/>
                </a:solidFill>
              </a:rPr>
              <a:t> plant </a:t>
            </a:r>
            <a:r>
              <a:rPr lang="en-US" sz="2400" b="1" dirty="0" err="1">
                <a:solidFill>
                  <a:srgbClr val="7030A0"/>
                </a:solidFill>
              </a:rPr>
              <a:t>thallus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spcBef>
                <a:spcPts val="600"/>
              </a:spcBef>
            </a:pPr>
            <a:r>
              <a:rPr lang="en-US" sz="2400" b="1" dirty="0" smtClean="0"/>
              <a:t>e.g.:  </a:t>
            </a:r>
            <a:r>
              <a:rPr lang="en-US" sz="2400" b="1" i="1" dirty="0" err="1" smtClean="0">
                <a:solidFill>
                  <a:srgbClr val="7030A0"/>
                </a:solidFill>
              </a:rPr>
              <a:t>Polysiphonia</a:t>
            </a:r>
            <a:r>
              <a:rPr lang="en-US" sz="2400" b="1" dirty="0" smtClean="0"/>
              <a:t> (</a:t>
            </a:r>
            <a:r>
              <a:rPr lang="en-US" sz="2400" b="1" dirty="0"/>
              <a:t>Red </a:t>
            </a:r>
            <a:r>
              <a:rPr lang="en-US" sz="2400" b="1" dirty="0" smtClean="0"/>
              <a:t>algae) 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87949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" t="26069" r="54611" b="21379"/>
          <a:stretch/>
        </p:blipFill>
        <p:spPr bwMode="auto">
          <a:xfrm>
            <a:off x="168903" y="152400"/>
            <a:ext cx="8746497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900035" y="5867400"/>
            <a:ext cx="3533340" cy="461665"/>
            <a:chOff x="2900035" y="6324600"/>
            <a:chExt cx="3533340" cy="461665"/>
          </a:xfrm>
        </p:grpSpPr>
        <p:sp>
          <p:nvSpPr>
            <p:cNvPr id="2" name="TextBox 1"/>
            <p:cNvSpPr txBox="1"/>
            <p:nvPr/>
          </p:nvSpPr>
          <p:spPr>
            <a:xfrm>
              <a:off x="2900035" y="6324600"/>
              <a:ext cx="35333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2n               </a:t>
              </a:r>
              <a:r>
                <a:rPr lang="en-US" sz="2400" b="1" dirty="0" err="1" smtClean="0"/>
                <a:t>2n</a:t>
              </a:r>
              <a:r>
                <a:rPr lang="en-US" sz="2400" b="1" dirty="0" smtClean="0"/>
                <a:t>		      n</a:t>
              </a:r>
              <a:endParaRPr lang="en-IN" sz="2400" b="1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429000" y="6629400"/>
              <a:ext cx="685800" cy="22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4876800" y="6629400"/>
              <a:ext cx="685800" cy="22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1447800" y="6329065"/>
            <a:ext cx="5820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Carposporophyte</a:t>
            </a:r>
            <a:r>
              <a:rPr lang="en-US" b="1" dirty="0" smtClean="0"/>
              <a:t>               </a:t>
            </a:r>
            <a:r>
              <a:rPr lang="en-US" b="1" dirty="0" err="1" smtClean="0"/>
              <a:t>Tetrasporophyte</a:t>
            </a:r>
            <a:r>
              <a:rPr lang="en-US" b="1" dirty="0" smtClean="0"/>
              <a:t>      Gametophyte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57864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3810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ALTERNATION OF GENERATION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Life Cycle: A general term for an organism's life stages(From germination to reproduction).</a:t>
            </a:r>
          </a:p>
          <a:p>
            <a:pPr algn="just"/>
            <a:r>
              <a:rPr lang="en-US" sz="2400" b="1" dirty="0" smtClean="0"/>
              <a:t>The </a:t>
            </a:r>
            <a:r>
              <a:rPr lang="en-US" sz="2400" b="1" dirty="0"/>
              <a:t>sequence of events through which one generation passes into the next generation is called life cycle. </a:t>
            </a:r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r>
              <a:rPr lang="en-US" sz="2400" b="1" dirty="0"/>
              <a:t>Alternation of Generation: A specific type of life cycle (mainly plants/algae) featuring alternating multicellular haploid (n/</a:t>
            </a:r>
            <a:r>
              <a:rPr lang="en-US" sz="2400" b="1" dirty="0" err="1"/>
              <a:t>gametophytic</a:t>
            </a:r>
            <a:r>
              <a:rPr lang="en-US" sz="2400" b="1" dirty="0"/>
              <a:t> phase) and diploid (2n/ </a:t>
            </a:r>
            <a:r>
              <a:rPr lang="en-US" sz="2400" b="1" dirty="0" err="1"/>
              <a:t>Sporophytic</a:t>
            </a:r>
            <a:r>
              <a:rPr lang="en-US" sz="2400" b="1" dirty="0"/>
              <a:t> phase)</a:t>
            </a:r>
            <a:endParaRPr lang="en-IN" sz="2400" b="1" dirty="0"/>
          </a:p>
          <a:p>
            <a:pPr algn="just"/>
            <a:r>
              <a:rPr lang="en-US" sz="2400" b="1" dirty="0" smtClean="0"/>
              <a:t>Sexual </a:t>
            </a:r>
            <a:r>
              <a:rPr lang="en-US" sz="2400" b="1" dirty="0"/>
              <a:t>reproduction involves alternation between haploid and diploid generation which we call alternation of generation. </a:t>
            </a:r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032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81001"/>
            <a:ext cx="86106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</a:rPr>
              <a:t>TYPES OF ALTERNATION OF GENERATION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/>
              <a:t>In </a:t>
            </a:r>
            <a:r>
              <a:rPr lang="en-US" sz="2800" b="1" dirty="0"/>
              <a:t>algae, there are five main types of life cycles or alternation of generation. </a:t>
            </a:r>
            <a:endParaRPr lang="en-US" sz="2800" b="1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IN" sz="2800" b="1" dirty="0"/>
              <a:t>1-Haplontic </a:t>
            </a:r>
            <a:r>
              <a:rPr lang="en-US" sz="2800" b="1" dirty="0"/>
              <a:t>alternation of generation</a:t>
            </a:r>
            <a:endParaRPr lang="en-IN" sz="2800" b="1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IN" sz="2800" b="1" dirty="0"/>
              <a:t>2-Diplontic </a:t>
            </a:r>
            <a:r>
              <a:rPr lang="en-US" sz="2800" b="1" dirty="0"/>
              <a:t>alternation of generation</a:t>
            </a:r>
            <a:endParaRPr lang="en-IN" sz="2800" b="1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IN" sz="2800" b="1" dirty="0"/>
              <a:t>3-Diplohaplontic </a:t>
            </a:r>
            <a:r>
              <a:rPr lang="en-US" sz="2800" b="1" dirty="0"/>
              <a:t>alternation of generation</a:t>
            </a:r>
            <a:endParaRPr lang="en-IN" sz="2800" b="1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IN" sz="2800" b="1" dirty="0"/>
              <a:t>4-Haplobiontic </a:t>
            </a:r>
            <a:r>
              <a:rPr lang="en-US" sz="2800" b="1" dirty="0"/>
              <a:t>alternation of generation</a:t>
            </a:r>
            <a:endParaRPr lang="en-IN" sz="2800" b="1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IN" sz="2800" b="1" dirty="0"/>
              <a:t>5-Diplobiontic </a:t>
            </a:r>
            <a:r>
              <a:rPr lang="en-US" sz="2800" b="1" dirty="0"/>
              <a:t>alternation of generation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21004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6903"/>
            <a:ext cx="8534400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</a:rPr>
              <a:t>1-Haplontic Life Cycle-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In </a:t>
            </a:r>
            <a:r>
              <a:rPr lang="en-US" sz="2400" b="1" dirty="0"/>
              <a:t>this type of life cycle the main plant body is </a:t>
            </a:r>
            <a:r>
              <a:rPr lang="en-US" sz="2400" b="1" dirty="0" err="1"/>
              <a:t>gametophytic</a:t>
            </a:r>
            <a:r>
              <a:rPr lang="en-US" sz="2400" b="1" dirty="0"/>
              <a:t> (haploid) that produces </a:t>
            </a:r>
            <a:r>
              <a:rPr lang="en-US" sz="2400" b="1" dirty="0" err="1"/>
              <a:t>mitospore</a:t>
            </a:r>
            <a:r>
              <a:rPr lang="en-US" sz="2400" b="1" dirty="0"/>
              <a:t> during growing season that develops into </a:t>
            </a:r>
            <a:r>
              <a:rPr lang="en-US" sz="2400" b="1" dirty="0" err="1"/>
              <a:t>gametophytic</a:t>
            </a:r>
            <a:r>
              <a:rPr lang="en-US" sz="2400" b="1" dirty="0"/>
              <a:t> plant. </a:t>
            </a:r>
            <a:endParaRPr lang="en-US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Towards </a:t>
            </a:r>
            <a:r>
              <a:rPr lang="en-US" sz="2400" b="1" dirty="0"/>
              <a:t>the end of the growing season gametophyte produces gametes (haploid). </a:t>
            </a:r>
            <a:endParaRPr lang="en-US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Zygote/</a:t>
            </a:r>
            <a:r>
              <a:rPr lang="en-US" sz="2400" b="1" dirty="0" err="1" smtClean="0"/>
              <a:t>zydospore</a:t>
            </a:r>
            <a:r>
              <a:rPr lang="en-US" sz="2400" b="1" dirty="0" smtClean="0"/>
              <a:t> </a:t>
            </a:r>
            <a:r>
              <a:rPr lang="en-US" sz="2400" b="1" dirty="0"/>
              <a:t>(diploid) is formed after </a:t>
            </a:r>
            <a:r>
              <a:rPr lang="en-US" sz="2400" b="1" dirty="0" err="1"/>
              <a:t>gametic</a:t>
            </a:r>
            <a:r>
              <a:rPr lang="en-US" sz="2400" b="1" dirty="0"/>
              <a:t> fusion, which is the only diploid phase in the life cycle. </a:t>
            </a:r>
            <a:endParaRPr lang="en-US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Soon </a:t>
            </a:r>
            <a:r>
              <a:rPr lang="en-US" sz="2400" b="1" dirty="0"/>
              <a:t>after their formation </a:t>
            </a:r>
            <a:r>
              <a:rPr lang="en-US" sz="2400" b="1" dirty="0" err="1"/>
              <a:t>zygospores</a:t>
            </a:r>
            <a:r>
              <a:rPr lang="en-US" sz="2400" b="1" dirty="0"/>
              <a:t>/zygote divides by meiosis to form </a:t>
            </a:r>
            <a:r>
              <a:rPr lang="en-US" sz="2400" b="1" dirty="0" err="1"/>
              <a:t>meiospores</a:t>
            </a:r>
            <a:r>
              <a:rPr lang="en-US" sz="2400" b="1" dirty="0"/>
              <a:t> that germinates into </a:t>
            </a:r>
            <a:r>
              <a:rPr lang="en-US" sz="2400" b="1" dirty="0" err="1"/>
              <a:t>gametophytic</a:t>
            </a:r>
            <a:r>
              <a:rPr lang="en-US" sz="2400" b="1" dirty="0"/>
              <a:t> </a:t>
            </a:r>
            <a:r>
              <a:rPr lang="en-US" sz="2400" b="1" dirty="0" err="1"/>
              <a:t>thallus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Such </a:t>
            </a:r>
            <a:r>
              <a:rPr lang="en-US" sz="2400" b="1" dirty="0"/>
              <a:t>a life cycle is called </a:t>
            </a:r>
            <a:r>
              <a:rPr lang="en-US" sz="2400" b="1" dirty="0" err="1"/>
              <a:t>haplontic</a:t>
            </a:r>
            <a:r>
              <a:rPr lang="en-US" sz="2400" b="1" dirty="0"/>
              <a:t> life cycle and the most primitive one in which zygotic meiosis takes place and </a:t>
            </a:r>
            <a:r>
              <a:rPr lang="en-US" sz="2400" b="1" dirty="0">
                <a:solidFill>
                  <a:srgbClr val="FF0000"/>
                </a:solidFill>
              </a:rPr>
              <a:t>there is no formation of </a:t>
            </a:r>
            <a:r>
              <a:rPr lang="en-US" sz="2400" b="1" dirty="0" err="1">
                <a:solidFill>
                  <a:srgbClr val="FF0000"/>
                </a:solidFill>
              </a:rPr>
              <a:t>sporophytic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thallus</a:t>
            </a:r>
            <a:r>
              <a:rPr lang="en-US" sz="2400" b="1" dirty="0">
                <a:solidFill>
                  <a:srgbClr val="FF0000"/>
                </a:solidFill>
              </a:rPr>
              <a:t> (diploid).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This </a:t>
            </a:r>
            <a:r>
              <a:rPr lang="en-US" sz="2400" b="1" dirty="0"/>
              <a:t>type of life cycle is shown by majority of green algae, </a:t>
            </a:r>
            <a:r>
              <a:rPr lang="en-US" sz="2400" b="1" dirty="0" err="1"/>
              <a:t>Charophytes</a:t>
            </a:r>
            <a:r>
              <a:rPr lang="en-US" sz="2400" b="1" dirty="0"/>
              <a:t> and </a:t>
            </a:r>
            <a:r>
              <a:rPr lang="en-US" sz="2400" b="1" i="1" dirty="0" err="1"/>
              <a:t>Bangia</a:t>
            </a:r>
            <a:r>
              <a:rPr lang="en-US" sz="2400" b="1" dirty="0"/>
              <a:t> of red algae.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017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99" t="32526" r="27949" b="16631"/>
          <a:stretch/>
        </p:blipFill>
        <p:spPr bwMode="auto">
          <a:xfrm>
            <a:off x="385011" y="0"/>
            <a:ext cx="8373978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10314" y="6324600"/>
            <a:ext cx="2250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n</a:t>
            </a:r>
            <a:r>
              <a:rPr lang="en-US" sz="3200" b="1" dirty="0" smtClean="0"/>
              <a:t>		n</a:t>
            </a:r>
            <a:endParaRPr lang="en-IN" sz="3200" b="1" dirty="0"/>
          </a:p>
        </p:txBody>
      </p:sp>
      <p:sp>
        <p:nvSpPr>
          <p:cNvPr id="3" name="Right Arrow 2"/>
          <p:cNvSpPr/>
          <p:nvPr/>
        </p:nvSpPr>
        <p:spPr>
          <a:xfrm>
            <a:off x="3657600" y="6597315"/>
            <a:ext cx="1066800" cy="1399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22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8458200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</a:rPr>
              <a:t>2-Diplontic Life Cycle-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The </a:t>
            </a:r>
            <a:r>
              <a:rPr lang="en-US" sz="2400" b="1" dirty="0"/>
              <a:t>dominant plant </a:t>
            </a:r>
            <a:r>
              <a:rPr lang="en-US" sz="2400" b="1" dirty="0" err="1"/>
              <a:t>thallus</a:t>
            </a:r>
            <a:r>
              <a:rPr lang="en-US" sz="2400" b="1" dirty="0"/>
              <a:t> is diploid. </a:t>
            </a:r>
            <a:endParaRPr lang="en-US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The </a:t>
            </a:r>
            <a:r>
              <a:rPr lang="en-US" sz="2400" b="1" dirty="0" err="1"/>
              <a:t>thallus</a:t>
            </a:r>
            <a:r>
              <a:rPr lang="en-US" sz="2400" b="1" dirty="0"/>
              <a:t> reproduces sexually by gametes that are formed by meiosis in sex organs. </a:t>
            </a:r>
            <a:endParaRPr lang="en-US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These </a:t>
            </a:r>
            <a:r>
              <a:rPr lang="en-US" sz="2400" b="1" dirty="0"/>
              <a:t>gametes represent the haploid phase in the life </a:t>
            </a:r>
            <a:r>
              <a:rPr lang="en-US" sz="2400" b="1" dirty="0" smtClean="0"/>
              <a:t>cycle.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These </a:t>
            </a:r>
            <a:r>
              <a:rPr lang="en-US" sz="2400" b="1" dirty="0"/>
              <a:t>gametes fuse to form zygote/</a:t>
            </a:r>
            <a:r>
              <a:rPr lang="en-US" sz="2400" b="1" dirty="0" err="1"/>
              <a:t>zygospore</a:t>
            </a:r>
            <a:r>
              <a:rPr lang="en-US" sz="2400" b="1" dirty="0"/>
              <a:t> that ultimately forms the diploid plant body. </a:t>
            </a:r>
            <a:endParaRPr lang="en-US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No </a:t>
            </a:r>
            <a:r>
              <a:rPr lang="en-US" sz="2400" b="1" dirty="0"/>
              <a:t>true alternation of generation as in the first case (</a:t>
            </a:r>
            <a:r>
              <a:rPr lang="en-US" sz="2400" b="1" dirty="0" err="1"/>
              <a:t>haplontic</a:t>
            </a:r>
            <a:r>
              <a:rPr lang="en-US" sz="2400" b="1" dirty="0"/>
              <a:t>) occurs. </a:t>
            </a:r>
            <a:endParaRPr lang="en-US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This </a:t>
            </a:r>
            <a:r>
              <a:rPr lang="en-US" sz="2400" b="1" dirty="0"/>
              <a:t>type of life cycle is called </a:t>
            </a:r>
            <a:r>
              <a:rPr lang="en-US" sz="2400" b="1" dirty="0" err="1"/>
              <a:t>diplontic</a:t>
            </a:r>
            <a:r>
              <a:rPr lang="en-US" sz="2400" b="1" dirty="0"/>
              <a:t> life cycle. </a:t>
            </a:r>
            <a:endParaRPr lang="en-US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/>
              <a:t>This </a:t>
            </a:r>
            <a:r>
              <a:rPr lang="en-US" sz="2400" b="1" dirty="0"/>
              <a:t>life cycle is shown by </a:t>
            </a:r>
            <a:r>
              <a:rPr lang="en-US" sz="2400" b="1" i="1" dirty="0" smtClean="0"/>
              <a:t>Diatoms</a:t>
            </a:r>
            <a:r>
              <a:rPr lang="en-US" sz="2400" b="1" dirty="0" smtClean="0"/>
              <a:t> </a:t>
            </a:r>
            <a:r>
              <a:rPr lang="en-US" sz="2400" b="1" dirty="0"/>
              <a:t>(</a:t>
            </a:r>
            <a:r>
              <a:rPr lang="en-US" sz="2400" b="1" dirty="0" err="1"/>
              <a:t>Bacillariophyceae</a:t>
            </a:r>
            <a:r>
              <a:rPr lang="en-US" sz="2400" b="1" dirty="0"/>
              <a:t>), some members of </a:t>
            </a:r>
            <a:r>
              <a:rPr lang="en-US" sz="2400" b="1" dirty="0" err="1"/>
              <a:t>Siphonales</a:t>
            </a:r>
            <a:r>
              <a:rPr lang="en-US" sz="2400" b="1" dirty="0"/>
              <a:t>, </a:t>
            </a:r>
            <a:r>
              <a:rPr lang="en-US" sz="2400" b="1" dirty="0" err="1"/>
              <a:t>Siphonocladiales</a:t>
            </a:r>
            <a:r>
              <a:rPr lang="en-US" sz="2400" b="1" dirty="0"/>
              <a:t> and </a:t>
            </a:r>
            <a:r>
              <a:rPr lang="en-US" sz="2400" b="1" dirty="0" err="1"/>
              <a:t>Dasycladiales</a:t>
            </a:r>
            <a:r>
              <a:rPr lang="en-US" sz="2400" b="1" dirty="0"/>
              <a:t> of green algae and </a:t>
            </a:r>
            <a:r>
              <a:rPr lang="en-US" sz="2400" b="1" dirty="0" err="1"/>
              <a:t>Fucales</a:t>
            </a:r>
            <a:r>
              <a:rPr lang="en-US" sz="2400" b="1" dirty="0"/>
              <a:t> of Brown algae. 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0730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5" t="34364" r="54466" b="15369"/>
          <a:stretch/>
        </p:blipFill>
        <p:spPr bwMode="auto">
          <a:xfrm>
            <a:off x="252248" y="409902"/>
            <a:ext cx="8576442" cy="6039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10314" y="6324600"/>
            <a:ext cx="2459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2n		2n</a:t>
            </a:r>
            <a:endParaRPr lang="en-IN" sz="3200" b="1" dirty="0"/>
          </a:p>
        </p:txBody>
      </p:sp>
      <p:sp>
        <p:nvSpPr>
          <p:cNvPr id="4" name="Right Arrow 3"/>
          <p:cNvSpPr/>
          <p:nvPr/>
        </p:nvSpPr>
        <p:spPr>
          <a:xfrm>
            <a:off x="3657600" y="6597315"/>
            <a:ext cx="1066800" cy="1399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8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282"/>
            <a:ext cx="8686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3-Diplohaplontic Life Cycle- </a:t>
            </a:r>
            <a:endParaRPr lang="en-IN" sz="2400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 smtClean="0"/>
              <a:t>This </a:t>
            </a:r>
            <a:r>
              <a:rPr lang="en-IN" sz="2400" b="1" dirty="0"/>
              <a:t>type of life cycle </a:t>
            </a:r>
            <a:r>
              <a:rPr lang="en-IN" sz="2400" b="1" dirty="0" smtClean="0"/>
              <a:t>found in </a:t>
            </a:r>
            <a:r>
              <a:rPr lang="en-IN" sz="2400" b="1" dirty="0" err="1" smtClean="0"/>
              <a:t>Ulvales</a:t>
            </a:r>
            <a:r>
              <a:rPr lang="en-IN" sz="2400" b="1" dirty="0" smtClean="0"/>
              <a:t> </a:t>
            </a:r>
            <a:r>
              <a:rPr lang="en-IN" sz="2400" b="1" dirty="0"/>
              <a:t>and </a:t>
            </a:r>
            <a:r>
              <a:rPr lang="en-IN" sz="2400" b="1" dirty="0" err="1"/>
              <a:t>Cladophorales</a:t>
            </a:r>
            <a:r>
              <a:rPr lang="en-IN" sz="2400" b="1" dirty="0"/>
              <a:t> of </a:t>
            </a:r>
            <a:r>
              <a:rPr lang="en-IN" sz="2400" b="1" dirty="0" err="1"/>
              <a:t>Chlorophyceae</a:t>
            </a:r>
            <a:r>
              <a:rPr lang="en-IN" sz="2400" b="1" dirty="0"/>
              <a:t> and some brown algae (</a:t>
            </a:r>
            <a:r>
              <a:rPr lang="en-IN" sz="2400" b="1" i="1" dirty="0" err="1"/>
              <a:t>Ectocarpus</a:t>
            </a:r>
            <a:r>
              <a:rPr lang="en-IN" sz="2400" b="1" i="1" dirty="0"/>
              <a:t>, </a:t>
            </a:r>
            <a:r>
              <a:rPr lang="en-IN" sz="2400" b="1" i="1" dirty="0" err="1"/>
              <a:t>Dictyota</a:t>
            </a:r>
            <a:r>
              <a:rPr lang="en-IN" sz="2400" b="1" dirty="0"/>
              <a:t>). </a:t>
            </a:r>
            <a:endParaRPr lang="en-IN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 smtClean="0"/>
              <a:t>In </a:t>
            </a:r>
            <a:r>
              <a:rPr lang="en-IN" sz="2400" b="1" dirty="0"/>
              <a:t>this type of life cycle two different generations alternate each other. </a:t>
            </a:r>
            <a:endParaRPr lang="en-IN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 smtClean="0"/>
              <a:t>True </a:t>
            </a:r>
            <a:r>
              <a:rPr lang="en-IN" sz="2400" b="1" dirty="0"/>
              <a:t>alternation of </a:t>
            </a:r>
            <a:r>
              <a:rPr lang="en-IN" sz="2400" b="1" dirty="0" smtClean="0"/>
              <a:t>generation is </a:t>
            </a:r>
            <a:r>
              <a:rPr lang="en-IN" sz="2400" b="1" dirty="0"/>
              <a:t>occurs. </a:t>
            </a:r>
            <a:endParaRPr lang="en-IN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 smtClean="0"/>
              <a:t>This </a:t>
            </a:r>
            <a:r>
              <a:rPr lang="en-IN" sz="2400" b="1" dirty="0"/>
              <a:t>type of life cycle that consists of two different vegetative individuals alternating with each other is called </a:t>
            </a:r>
            <a:r>
              <a:rPr lang="en-IN" sz="2400" b="1" dirty="0" err="1"/>
              <a:t>diplohaplontic</a:t>
            </a:r>
            <a:r>
              <a:rPr lang="en-IN" sz="2400" b="1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 smtClean="0"/>
              <a:t> </a:t>
            </a:r>
            <a:r>
              <a:rPr lang="en-IN" sz="2400" b="1" dirty="0"/>
              <a:t>There are two types of </a:t>
            </a:r>
            <a:r>
              <a:rPr lang="en-IN" sz="2400" b="1" dirty="0" err="1"/>
              <a:t>diplohaplontic</a:t>
            </a:r>
            <a:r>
              <a:rPr lang="en-IN" sz="2400" b="1" dirty="0"/>
              <a:t> life cycles- </a:t>
            </a:r>
            <a:endParaRPr lang="en-IN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/>
              <a:t>	</a:t>
            </a:r>
            <a:r>
              <a:rPr lang="en-IN" sz="2400" b="1" dirty="0" smtClean="0"/>
              <a:t>(i) Isomorphic </a:t>
            </a:r>
            <a:r>
              <a:rPr lang="en-IN" sz="2400" b="1" dirty="0" err="1"/>
              <a:t>diplohaplontic</a:t>
            </a:r>
            <a:endParaRPr lang="en-IN" sz="2400" b="1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IN" sz="2400" b="1" dirty="0"/>
              <a:t>	</a:t>
            </a:r>
            <a:r>
              <a:rPr lang="en-IN" sz="2400" b="1" dirty="0" smtClean="0"/>
              <a:t>(ii) Heteromorphic </a:t>
            </a:r>
            <a:r>
              <a:rPr lang="en-IN" sz="2400" b="1" dirty="0" err="1"/>
              <a:t>diplohaplontic</a:t>
            </a:r>
            <a:r>
              <a:rPr lang="en-IN" sz="24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14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76200"/>
            <a:ext cx="85344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romanLcParenBoth"/>
            </a:pPr>
            <a:r>
              <a:rPr lang="en-IN" sz="2400" b="1" dirty="0" smtClean="0">
                <a:solidFill>
                  <a:srgbClr val="7030A0"/>
                </a:solidFill>
              </a:rPr>
              <a:t>Isomorphic </a:t>
            </a:r>
            <a:r>
              <a:rPr lang="en-IN" sz="2400" b="1" dirty="0" err="1">
                <a:solidFill>
                  <a:srgbClr val="7030A0"/>
                </a:solidFill>
              </a:rPr>
              <a:t>diplohaplontic</a:t>
            </a:r>
            <a:r>
              <a:rPr lang="en-IN" sz="2400" b="1" dirty="0">
                <a:solidFill>
                  <a:srgbClr val="7030A0"/>
                </a:solidFill>
              </a:rPr>
              <a:t> life </a:t>
            </a:r>
            <a:r>
              <a:rPr lang="en-IN" sz="2400" b="1" dirty="0" smtClean="0">
                <a:solidFill>
                  <a:srgbClr val="7030A0"/>
                </a:solidFill>
              </a:rPr>
              <a:t>cycle-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400" b="1" dirty="0" smtClean="0"/>
              <a:t>In </a:t>
            </a:r>
            <a:r>
              <a:rPr lang="en-IN" sz="2400" b="1" dirty="0"/>
              <a:t>isomorphic </a:t>
            </a:r>
            <a:r>
              <a:rPr lang="en-IN" sz="2400" b="1" dirty="0" err="1"/>
              <a:t>diplohaplontic</a:t>
            </a:r>
            <a:r>
              <a:rPr lang="en-IN" sz="2400" b="1" dirty="0"/>
              <a:t> life cycle, alternating sporophyte and gametophyte are </a:t>
            </a:r>
            <a:r>
              <a:rPr lang="en-IN" sz="2400" b="1" dirty="0">
                <a:solidFill>
                  <a:srgbClr val="FF0000"/>
                </a:solidFill>
              </a:rPr>
              <a:t>morphologically similar</a:t>
            </a:r>
            <a:r>
              <a:rPr lang="en-IN" sz="2400" b="1" dirty="0"/>
              <a:t>. </a:t>
            </a:r>
            <a:endParaRPr lang="en-IN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400" b="1" dirty="0" smtClean="0"/>
              <a:t>Zygote </a:t>
            </a:r>
            <a:r>
              <a:rPr lang="en-IN" sz="2400" b="1" dirty="0"/>
              <a:t>produces </a:t>
            </a:r>
            <a:r>
              <a:rPr lang="en-IN" sz="2400" b="1" dirty="0" err="1"/>
              <a:t>sporophytic</a:t>
            </a:r>
            <a:r>
              <a:rPr lang="en-IN" sz="2400" b="1" dirty="0"/>
              <a:t> </a:t>
            </a:r>
            <a:r>
              <a:rPr lang="en-IN" sz="2400" b="1" dirty="0" err="1"/>
              <a:t>thallus</a:t>
            </a:r>
            <a:r>
              <a:rPr lang="en-IN" sz="2400" b="1" dirty="0"/>
              <a:t> that produces </a:t>
            </a:r>
            <a:r>
              <a:rPr lang="en-IN" sz="2400" b="1" dirty="0" err="1"/>
              <a:t>meiospores</a:t>
            </a:r>
            <a:r>
              <a:rPr lang="en-IN" sz="2400" b="1" dirty="0"/>
              <a:t> in sporangium by reduction division. </a:t>
            </a:r>
            <a:endParaRPr lang="en-IN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400" b="1" dirty="0" err="1" smtClean="0"/>
              <a:t>Meiospores</a:t>
            </a:r>
            <a:r>
              <a:rPr lang="en-IN" sz="2400" b="1" dirty="0" smtClean="0"/>
              <a:t> </a:t>
            </a:r>
            <a:r>
              <a:rPr lang="en-IN" sz="2400" b="1" dirty="0"/>
              <a:t>germinate to form a </a:t>
            </a:r>
            <a:r>
              <a:rPr lang="en-IN" sz="2400" b="1" dirty="0" err="1"/>
              <a:t>gametophytic</a:t>
            </a:r>
            <a:r>
              <a:rPr lang="en-IN" sz="2400" b="1" dirty="0"/>
              <a:t> </a:t>
            </a:r>
            <a:r>
              <a:rPr lang="en-IN" sz="2400" b="1" dirty="0" err="1"/>
              <a:t>thallus</a:t>
            </a:r>
            <a:r>
              <a:rPr lang="en-IN" sz="2400" b="1" dirty="0"/>
              <a:t> that forms </a:t>
            </a:r>
            <a:r>
              <a:rPr lang="en-IN" sz="2400" b="1" dirty="0" err="1"/>
              <a:t>gamtes</a:t>
            </a:r>
            <a:r>
              <a:rPr lang="en-IN" sz="2400" b="1" dirty="0"/>
              <a:t> in sex organs. </a:t>
            </a:r>
            <a:endParaRPr lang="en-IN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400" b="1" dirty="0" err="1" smtClean="0"/>
              <a:t>Syngamy</a:t>
            </a:r>
            <a:r>
              <a:rPr lang="en-IN" sz="2400" b="1" dirty="0" smtClean="0"/>
              <a:t> </a:t>
            </a:r>
            <a:r>
              <a:rPr lang="en-IN" sz="2400" b="1" dirty="0"/>
              <a:t>between gametes yields zygote that produces diploid </a:t>
            </a:r>
            <a:r>
              <a:rPr lang="en-IN" sz="2400" b="1" dirty="0" err="1"/>
              <a:t>thallus</a:t>
            </a:r>
            <a:r>
              <a:rPr lang="en-IN" sz="2400" b="1" dirty="0"/>
              <a:t>. </a:t>
            </a:r>
            <a:endParaRPr lang="en-IN" sz="24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IN" sz="2400" b="1" dirty="0" smtClean="0"/>
              <a:t>E.g</a:t>
            </a:r>
            <a:r>
              <a:rPr lang="en-IN" sz="2400" b="1" dirty="0"/>
              <a:t>., </a:t>
            </a:r>
            <a:r>
              <a:rPr lang="en-IN" sz="2400" b="1" dirty="0" err="1"/>
              <a:t>Ulvales</a:t>
            </a:r>
            <a:r>
              <a:rPr lang="en-IN" sz="2400" b="1" dirty="0"/>
              <a:t>, </a:t>
            </a:r>
            <a:r>
              <a:rPr lang="en-IN" sz="2400" b="1" dirty="0" err="1"/>
              <a:t>Cladophorales</a:t>
            </a:r>
            <a:r>
              <a:rPr lang="en-IN" sz="2400" b="1" dirty="0"/>
              <a:t>, </a:t>
            </a:r>
            <a:r>
              <a:rPr lang="en-IN" sz="2400" b="1" dirty="0" err="1"/>
              <a:t>Ectocarpales</a:t>
            </a:r>
            <a:r>
              <a:rPr lang="en-IN" sz="2400" b="1" dirty="0"/>
              <a:t>, </a:t>
            </a:r>
            <a:r>
              <a:rPr lang="en-IN" sz="2400" b="1" dirty="0" err="1"/>
              <a:t>Dictyotales</a:t>
            </a:r>
            <a:r>
              <a:rPr lang="en-IN" sz="2400" b="1" dirty="0"/>
              <a:t> and red algae. </a:t>
            </a:r>
            <a:endParaRPr lang="en-IN" sz="2400" b="1" dirty="0" smtClean="0"/>
          </a:p>
          <a:p>
            <a:pPr algn="just"/>
            <a:r>
              <a:rPr lang="en-IN" sz="2400" b="1" dirty="0" smtClean="0">
                <a:solidFill>
                  <a:srgbClr val="7030A0"/>
                </a:solidFill>
              </a:rPr>
              <a:t>(</a:t>
            </a:r>
            <a:r>
              <a:rPr lang="en-IN" sz="2400" b="1" dirty="0">
                <a:solidFill>
                  <a:srgbClr val="7030A0"/>
                </a:solidFill>
              </a:rPr>
              <a:t>ii) </a:t>
            </a:r>
            <a:r>
              <a:rPr lang="en-IN" sz="2400" b="1" dirty="0" smtClean="0">
                <a:solidFill>
                  <a:srgbClr val="7030A0"/>
                </a:solidFill>
              </a:rPr>
              <a:t>Heteromorphic </a:t>
            </a:r>
            <a:r>
              <a:rPr lang="en-IN" sz="2400" b="1" dirty="0" err="1">
                <a:solidFill>
                  <a:srgbClr val="7030A0"/>
                </a:solidFill>
              </a:rPr>
              <a:t>diplohaplontic</a:t>
            </a:r>
            <a:r>
              <a:rPr lang="en-IN" sz="2400" b="1" dirty="0">
                <a:solidFill>
                  <a:srgbClr val="7030A0"/>
                </a:solidFill>
              </a:rPr>
              <a:t> life cycle </a:t>
            </a:r>
            <a:r>
              <a:rPr lang="en-IN" sz="2400" b="1" dirty="0" smtClean="0">
                <a:solidFill>
                  <a:srgbClr val="7030A0"/>
                </a:solidFill>
              </a:rPr>
              <a:t>- </a:t>
            </a:r>
          </a:p>
          <a:p>
            <a:pPr algn="just"/>
            <a:r>
              <a:rPr lang="en-IN" sz="2400" b="1" dirty="0" smtClean="0"/>
              <a:t>In </a:t>
            </a:r>
            <a:r>
              <a:rPr lang="en-IN" sz="2400" b="1" dirty="0"/>
              <a:t>heteromorphic </a:t>
            </a:r>
            <a:r>
              <a:rPr lang="en-IN" sz="2400" b="1" dirty="0" err="1"/>
              <a:t>diplohaplontic</a:t>
            </a:r>
            <a:r>
              <a:rPr lang="en-IN" sz="2400" b="1" dirty="0"/>
              <a:t> life cycle, alternating generations are </a:t>
            </a:r>
            <a:r>
              <a:rPr lang="en-IN" sz="2400" b="1" dirty="0">
                <a:solidFill>
                  <a:srgbClr val="FF0000"/>
                </a:solidFill>
              </a:rPr>
              <a:t>morphologically dissimilar</a:t>
            </a:r>
            <a:r>
              <a:rPr lang="en-IN" sz="2400" b="1" dirty="0"/>
              <a:t>. </a:t>
            </a:r>
            <a:endParaRPr lang="en-IN" sz="2400" b="1" dirty="0" smtClean="0"/>
          </a:p>
          <a:p>
            <a:pPr algn="just"/>
            <a:r>
              <a:rPr lang="en-IN" sz="2400" b="1" dirty="0" smtClean="0"/>
              <a:t>Sporophyte </a:t>
            </a:r>
            <a:r>
              <a:rPr lang="en-IN" sz="2400" b="1" dirty="0"/>
              <a:t>has elaborate development as compared to the gametophyte. E.g., </a:t>
            </a:r>
            <a:r>
              <a:rPr lang="en-IN" sz="2400" b="1" dirty="0" err="1" smtClean="0"/>
              <a:t>Laminariales</a:t>
            </a:r>
            <a:r>
              <a:rPr lang="en-IN" sz="2400" b="1" dirty="0"/>
              <a:t>, </a:t>
            </a:r>
            <a:r>
              <a:rPr lang="en-IN" sz="2400" b="1" dirty="0" err="1"/>
              <a:t>Desmarestiales</a:t>
            </a:r>
            <a:r>
              <a:rPr lang="en-IN" sz="2400" b="1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10114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788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Trilok Kumar</dc:creator>
  <cp:lastModifiedBy>SB</cp:lastModifiedBy>
  <cp:revision>253</cp:revision>
  <dcterms:created xsi:type="dcterms:W3CDTF">2006-08-16T00:00:00Z</dcterms:created>
  <dcterms:modified xsi:type="dcterms:W3CDTF">2026-06-22T13:02:03Z</dcterms:modified>
</cp:coreProperties>
</file>